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10"/>
  </p:notesMasterIdLst>
  <p:sldIdLst>
    <p:sldId id="256" r:id="rId2"/>
    <p:sldId id="257" r:id="rId3"/>
    <p:sldId id="258" r:id="rId4"/>
    <p:sldId id="262"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9" d="100"/>
          <a:sy n="69"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9248C-C7A4-4175-B2CA-9CFBCBAFBDAC}" type="datetimeFigureOut">
              <a:rPr lang="en-US" smtClean="0"/>
              <a:t>04-May-19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E08FE-8FE5-4E30-BA42-1B7FDBB71707}" type="slidenum">
              <a:rPr lang="en-US" smtClean="0"/>
              <a:t>‹#›</a:t>
            </a:fld>
            <a:endParaRPr lang="en-US"/>
          </a:p>
        </p:txBody>
      </p:sp>
    </p:spTree>
    <p:extLst>
      <p:ext uri="{BB962C8B-B14F-4D97-AF65-F5344CB8AC3E}">
        <p14:creationId xmlns:p14="http://schemas.microsoft.com/office/powerpoint/2010/main" val="314866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E08FE-8FE5-4E30-BA42-1B7FDBB71707}" type="slidenum">
              <a:rPr lang="en-US" smtClean="0"/>
              <a:t>5</a:t>
            </a:fld>
            <a:endParaRPr lang="en-US"/>
          </a:p>
        </p:txBody>
      </p:sp>
    </p:spTree>
    <p:extLst>
      <p:ext uri="{BB962C8B-B14F-4D97-AF65-F5344CB8AC3E}">
        <p14:creationId xmlns:p14="http://schemas.microsoft.com/office/powerpoint/2010/main" val="344309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E08FE-8FE5-4E30-BA42-1B7FDBB71707}" type="slidenum">
              <a:rPr lang="en-US" smtClean="0"/>
              <a:t>6</a:t>
            </a:fld>
            <a:endParaRPr lang="en-US"/>
          </a:p>
        </p:txBody>
      </p:sp>
    </p:spTree>
    <p:extLst>
      <p:ext uri="{BB962C8B-B14F-4D97-AF65-F5344CB8AC3E}">
        <p14:creationId xmlns:p14="http://schemas.microsoft.com/office/powerpoint/2010/main" val="4252484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45C8B68-A760-4E04-AAC2-5947DC4F4362}" type="datetimeFigureOut">
              <a:rPr lang="en-US" smtClean="0"/>
              <a:t>04-May-19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93611734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C8B68-A760-4E04-AAC2-5947DC4F4362}" type="datetimeFigureOut">
              <a:rPr lang="en-US" smtClean="0"/>
              <a:t>04-May-19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10720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45C8B68-A760-4E04-AAC2-5947DC4F4362}" type="datetimeFigureOut">
              <a:rPr lang="en-US" smtClean="0"/>
              <a:t>04-May-19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348534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45C8B68-A760-4E04-AAC2-5947DC4F4362}" type="datetimeFigureOut">
              <a:rPr lang="en-US" smtClean="0"/>
              <a:t>04-May-19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CD29E0B-A88C-48EA-B4AF-B75DE465157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466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45C8B68-A760-4E04-AAC2-5947DC4F4362}" type="datetimeFigureOut">
              <a:rPr lang="en-US" smtClean="0"/>
              <a:t>04-May-19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551835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45C8B68-A760-4E04-AAC2-5947DC4F4362}" type="datetimeFigureOut">
              <a:rPr lang="en-US" smtClean="0"/>
              <a:t>04-May-19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370809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45C8B68-A760-4E04-AAC2-5947DC4F4362}" type="datetimeFigureOut">
              <a:rPr lang="en-US" smtClean="0"/>
              <a:t>04-May-19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11468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C8B68-A760-4E04-AAC2-5947DC4F4362}" type="datetimeFigureOut">
              <a:rPr lang="en-US" smtClean="0"/>
              <a:t>04-May-19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125127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45C8B68-A760-4E04-AAC2-5947DC4F4362}" type="datetimeFigureOut">
              <a:rPr lang="en-US" smtClean="0"/>
              <a:t>04-May-19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47238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C8B68-A760-4E04-AAC2-5947DC4F4362}" type="datetimeFigureOut">
              <a:rPr lang="en-US" smtClean="0"/>
              <a:t>04-May-19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94964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45C8B68-A760-4E04-AAC2-5947DC4F4362}" type="datetimeFigureOut">
              <a:rPr lang="en-US" smtClean="0"/>
              <a:t>04-May-19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291462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C8B68-A760-4E04-AAC2-5947DC4F4362}" type="datetimeFigureOut">
              <a:rPr lang="en-US" smtClean="0"/>
              <a:t>04-May-19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236832253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5C8B68-A760-4E04-AAC2-5947DC4F4362}" type="datetimeFigureOut">
              <a:rPr lang="en-US" smtClean="0"/>
              <a:t>04-May-19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37156550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5C8B68-A760-4E04-AAC2-5947DC4F4362}" type="datetimeFigureOut">
              <a:rPr lang="en-US" smtClean="0"/>
              <a:t>04-May-19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419434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C8B68-A760-4E04-AAC2-5947DC4F4362}" type="datetimeFigureOut">
              <a:rPr lang="en-US" smtClean="0"/>
              <a:t>04-May-19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42945503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C8B68-A760-4E04-AAC2-5947DC4F4362}" type="datetimeFigureOut">
              <a:rPr lang="en-US" smtClean="0"/>
              <a:t>04-May-19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1510738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C8B68-A760-4E04-AAC2-5947DC4F4362}" type="datetimeFigureOut">
              <a:rPr lang="en-US" smtClean="0"/>
              <a:t>04-May-19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29E0B-A88C-48EA-B4AF-B75DE4651576}" type="slidenum">
              <a:rPr lang="en-US" smtClean="0"/>
              <a:t>‹#›</a:t>
            </a:fld>
            <a:endParaRPr lang="en-US"/>
          </a:p>
        </p:txBody>
      </p:sp>
    </p:spTree>
    <p:extLst>
      <p:ext uri="{BB962C8B-B14F-4D97-AF65-F5344CB8AC3E}">
        <p14:creationId xmlns:p14="http://schemas.microsoft.com/office/powerpoint/2010/main" val="171838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45C8B68-A760-4E04-AAC2-5947DC4F4362}" type="datetimeFigureOut">
              <a:rPr lang="en-US" smtClean="0"/>
              <a:t>04-May-19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D29E0B-A88C-48EA-B4AF-B75DE4651576}" type="slidenum">
              <a:rPr lang="en-US" smtClean="0"/>
              <a:t>‹#›</a:t>
            </a:fld>
            <a:endParaRPr lang="en-US"/>
          </a:p>
        </p:txBody>
      </p:sp>
    </p:spTree>
    <p:extLst>
      <p:ext uri="{BB962C8B-B14F-4D97-AF65-F5344CB8AC3E}">
        <p14:creationId xmlns:p14="http://schemas.microsoft.com/office/powerpoint/2010/main" val="290038148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pixabay.com/en/vortex-whirlpool-swirl-strudel-14612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benthedwarf.deviantart.com/art/gorillaz-plastic-beach-207559028"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romancemeetslife.com/2012/04/forget-me-not-love-potions-in-this-day.html"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BD19-87D7-4672-9135-E5CBD9B36A30}"/>
              </a:ext>
            </a:extLst>
          </p:cNvPr>
          <p:cNvSpPr>
            <a:spLocks noGrp="1"/>
          </p:cNvSpPr>
          <p:nvPr>
            <p:ph type="ctrTitle"/>
          </p:nvPr>
        </p:nvSpPr>
        <p:spPr>
          <a:xfrm>
            <a:off x="792483" y="821265"/>
            <a:ext cx="6326774" cy="5222117"/>
          </a:xfrm>
        </p:spPr>
        <p:txBody>
          <a:bodyPr anchor="ctr">
            <a:normAutofit/>
          </a:bodyPr>
          <a:lstStyle/>
          <a:p>
            <a:pPr algn="r"/>
            <a:r>
              <a:rPr lang="es-ES" sz="5400" dirty="0"/>
              <a:t>La Vorágine</a:t>
            </a:r>
            <a:br>
              <a:rPr lang="es-ES" sz="5400" dirty="0"/>
            </a:br>
            <a:r>
              <a:rPr lang="es-ES" sz="2400" dirty="0"/>
              <a:t>José Eustasio Rivera</a:t>
            </a:r>
            <a:endParaRPr lang="en-US" sz="5400" dirty="0"/>
          </a:p>
        </p:txBody>
      </p:sp>
      <p:sp>
        <p:nvSpPr>
          <p:cNvPr id="3" name="Subtitle 2">
            <a:extLst>
              <a:ext uri="{FF2B5EF4-FFF2-40B4-BE49-F238E27FC236}">
                <a16:creationId xmlns:a16="http://schemas.microsoft.com/office/drawing/2014/main" id="{275949F1-FEFA-467F-B47B-5AD0EB26D302}"/>
              </a:ext>
            </a:extLst>
          </p:cNvPr>
          <p:cNvSpPr>
            <a:spLocks noGrp="1"/>
          </p:cNvSpPr>
          <p:nvPr>
            <p:ph type="subTitle" idx="1"/>
          </p:nvPr>
        </p:nvSpPr>
        <p:spPr>
          <a:xfrm>
            <a:off x="7880821" y="817941"/>
            <a:ext cx="3243944" cy="5222117"/>
          </a:xfrm>
        </p:spPr>
        <p:txBody>
          <a:bodyPr anchor="ctr">
            <a:normAutofit/>
          </a:bodyPr>
          <a:lstStyle/>
          <a:p>
            <a:r>
              <a:rPr lang="es-ES" dirty="0"/>
              <a:t>Joshua Pugel</a:t>
            </a:r>
          </a:p>
          <a:p>
            <a:r>
              <a:rPr lang="es-ES" dirty="0"/>
              <a:t>SPAN 322</a:t>
            </a:r>
          </a:p>
          <a:p>
            <a:r>
              <a:rPr lang="es-ES" dirty="0"/>
              <a:t>7 de mayo, 2019</a:t>
            </a:r>
            <a:endParaRPr lang="en-US" dirty="0"/>
          </a:p>
        </p:txBody>
      </p:sp>
    </p:spTree>
    <p:extLst>
      <p:ext uri="{BB962C8B-B14F-4D97-AF65-F5344CB8AC3E}">
        <p14:creationId xmlns:p14="http://schemas.microsoft.com/office/powerpoint/2010/main" val="16402151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769C-D0B9-4E48-9CD2-A8EC9B79AB69}"/>
              </a:ext>
            </a:extLst>
          </p:cNvPr>
          <p:cNvSpPr>
            <a:spLocks noGrp="1"/>
          </p:cNvSpPr>
          <p:nvPr>
            <p:ph type="title"/>
          </p:nvPr>
        </p:nvSpPr>
        <p:spPr>
          <a:xfrm>
            <a:off x="5760720" y="764373"/>
            <a:ext cx="5745480" cy="1293028"/>
          </a:xfrm>
        </p:spPr>
        <p:txBody>
          <a:bodyPr/>
          <a:lstStyle/>
          <a:p>
            <a:r>
              <a:rPr lang="es-ES" dirty="0"/>
              <a:t>Contexto Histórico</a:t>
            </a:r>
            <a:endParaRPr lang="en-US" dirty="0"/>
          </a:p>
        </p:txBody>
      </p:sp>
      <p:sp>
        <p:nvSpPr>
          <p:cNvPr id="3" name="Content Placeholder 2">
            <a:extLst>
              <a:ext uri="{FF2B5EF4-FFF2-40B4-BE49-F238E27FC236}">
                <a16:creationId xmlns:a16="http://schemas.microsoft.com/office/drawing/2014/main" id="{05EBAE44-BAA1-4FEC-9F6F-B71BCCFFC3BE}"/>
              </a:ext>
            </a:extLst>
          </p:cNvPr>
          <p:cNvSpPr>
            <a:spLocks noGrp="1"/>
          </p:cNvSpPr>
          <p:nvPr>
            <p:ph idx="1"/>
          </p:nvPr>
        </p:nvSpPr>
        <p:spPr>
          <a:xfrm>
            <a:off x="685800" y="2236125"/>
            <a:ext cx="10820400" cy="4386349"/>
          </a:xfrm>
        </p:spPr>
        <p:txBody>
          <a:bodyPr>
            <a:normAutofit lnSpcReduction="10000"/>
          </a:bodyPr>
          <a:lstStyle/>
          <a:p>
            <a:r>
              <a:rPr lang="es-ES" dirty="0"/>
              <a:t>La Fiebre de Caucho </a:t>
            </a:r>
          </a:p>
          <a:p>
            <a:pPr lvl="1"/>
            <a:r>
              <a:rPr lang="es-ES" dirty="0"/>
              <a:t>1879-1912</a:t>
            </a:r>
          </a:p>
          <a:p>
            <a:pPr lvl="1"/>
            <a:r>
              <a:rPr lang="es-ES" dirty="0"/>
              <a:t>La capitalización de Caucho/Goma</a:t>
            </a:r>
          </a:p>
          <a:p>
            <a:pPr lvl="1"/>
            <a:r>
              <a:rPr lang="es-ES" dirty="0"/>
              <a:t>Brasil, Colombia, Bolivia</a:t>
            </a:r>
          </a:p>
          <a:p>
            <a:r>
              <a:rPr lang="es-ES" dirty="0"/>
              <a:t>Tribus Indígenas</a:t>
            </a:r>
          </a:p>
          <a:p>
            <a:pPr lvl="1"/>
            <a:r>
              <a:rPr lang="es-ES" dirty="0"/>
              <a:t>Esclavizados, forzados trabajar en la </a:t>
            </a:r>
            <a:br>
              <a:rPr lang="es-ES" dirty="0"/>
            </a:br>
            <a:r>
              <a:rPr lang="es-ES" dirty="0"/>
              <a:t>recolección de caucho</a:t>
            </a:r>
          </a:p>
          <a:p>
            <a:pPr marL="457200" lvl="1" indent="0">
              <a:buNone/>
            </a:pPr>
            <a:endParaRPr lang="es-ES" dirty="0"/>
          </a:p>
          <a:p>
            <a:r>
              <a:rPr lang="es-ES" dirty="0"/>
              <a:t>José Eustasio Rivera</a:t>
            </a:r>
          </a:p>
          <a:p>
            <a:pPr lvl="1"/>
            <a:r>
              <a:rPr lang="es-ES" dirty="0"/>
              <a:t>Colombiano</a:t>
            </a:r>
          </a:p>
          <a:p>
            <a:pPr lvl="1"/>
            <a:r>
              <a:rPr lang="es-ES" dirty="0"/>
              <a:t>Abogado, Escritor, Poeta</a:t>
            </a:r>
          </a:p>
          <a:p>
            <a:pPr lvl="1"/>
            <a:r>
              <a:rPr lang="es-ES" dirty="0"/>
              <a:t>La Vorágine, 1924 – Uno de los libros más importantes de Latinoamérica</a:t>
            </a:r>
          </a:p>
          <a:p>
            <a:pPr lvl="2"/>
            <a:r>
              <a:rPr lang="es-ES" dirty="0"/>
              <a:t>Su pueblo natal, San Mateo, cambió su nombre a </a:t>
            </a:r>
            <a:r>
              <a:rPr lang="es-ES" i="1" dirty="0"/>
              <a:t>Rivera</a:t>
            </a:r>
            <a:r>
              <a:rPr lang="es-ES" dirty="0"/>
              <a:t> en su honor</a:t>
            </a:r>
          </a:p>
        </p:txBody>
      </p:sp>
      <p:pic>
        <p:nvPicPr>
          <p:cNvPr id="7" name="Picture 6" descr="A person standing in front of a tree&#10;&#10;Description automatically generated">
            <a:extLst>
              <a:ext uri="{FF2B5EF4-FFF2-40B4-BE49-F238E27FC236}">
                <a16:creationId xmlns:a16="http://schemas.microsoft.com/office/drawing/2014/main" id="{1ABDB35C-52BA-4BAA-8486-9B44D9F7BCA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693169" y="1857826"/>
            <a:ext cx="5026687" cy="3352800"/>
          </a:xfrm>
          <a:prstGeom prst="rect">
            <a:avLst/>
          </a:prstGeom>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1126B0E1-EA4B-486C-9309-AA65815ADD4F}"/>
              </a:ext>
            </a:extLst>
          </p:cNvPr>
          <p:cNvCxnSpPr/>
          <p:nvPr/>
        </p:nvCxnSpPr>
        <p:spPr>
          <a:xfrm>
            <a:off x="4502727" y="4281055"/>
            <a:ext cx="1976786"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470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B3428E-DE2A-468C-8EE6-80E62A397591}"/>
              </a:ext>
            </a:extLst>
          </p:cNvPr>
          <p:cNvPicPr>
            <a:picLocks noChangeAspect="1"/>
          </p:cNvPicPr>
          <p:nvPr/>
        </p:nvPicPr>
        <p:blipFill rotWithShape="1">
          <a:blip r:embed="rId2">
            <a:duotone>
              <a:schemeClr val="accent1">
                <a:shade val="45000"/>
                <a:satMod val="135000"/>
              </a:schemeClr>
              <a:prstClr val="white"/>
            </a:duotone>
            <a:alphaModFix amt="50000"/>
            <a:extLst>
              <a:ext uri="{BEBA8EAE-BF5A-486C-A8C5-ECC9F3942E4B}">
                <a14:imgProps xmlns:a14="http://schemas.microsoft.com/office/drawing/2010/main">
                  <a14:imgLayer r:embed="rId3">
                    <a14:imgEffect>
                      <a14:backgroundRemoval t="10000" b="90000" l="10000" r="90000">
                        <a14:backgroundMark x1="9531" y1="3512" x2="9531" y2="3512"/>
                        <a14:backgroundMark x1="16875" y1="2174" x2="16875" y2="2174"/>
                        <a14:backgroundMark x1="50000" y1="5518" x2="50000" y2="5518"/>
                      </a14:backgroundRemoval>
                    </a14:imgEffect>
                    <a14:imgEffect>
                      <a14:artisticPaintStrokes/>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14900" t="12486" r="31005" b="12957"/>
          <a:stretch/>
        </p:blipFill>
        <p:spPr>
          <a:xfrm>
            <a:off x="7918705" y="140448"/>
            <a:ext cx="4273296" cy="5503178"/>
          </a:xfrm>
          <a:prstGeom prst="rect">
            <a:avLst/>
          </a:prstGeom>
        </p:spPr>
      </p:pic>
      <p:sp>
        <p:nvSpPr>
          <p:cNvPr id="2" name="Title 1">
            <a:extLst>
              <a:ext uri="{FF2B5EF4-FFF2-40B4-BE49-F238E27FC236}">
                <a16:creationId xmlns:a16="http://schemas.microsoft.com/office/drawing/2014/main" id="{4D7C9580-3D13-4054-84DD-CB4E062CB14A}"/>
              </a:ext>
            </a:extLst>
          </p:cNvPr>
          <p:cNvSpPr>
            <a:spLocks noGrp="1"/>
          </p:cNvSpPr>
          <p:nvPr>
            <p:ph type="title"/>
          </p:nvPr>
        </p:nvSpPr>
        <p:spPr/>
        <p:txBody>
          <a:bodyPr/>
          <a:lstStyle/>
          <a:p>
            <a:r>
              <a:rPr lang="es-ES" dirty="0"/>
              <a:t>Resumen Breve</a:t>
            </a:r>
            <a:endParaRPr lang="en-US" dirty="0"/>
          </a:p>
        </p:txBody>
      </p:sp>
      <p:sp>
        <p:nvSpPr>
          <p:cNvPr id="3" name="Content Placeholder 2">
            <a:extLst>
              <a:ext uri="{FF2B5EF4-FFF2-40B4-BE49-F238E27FC236}">
                <a16:creationId xmlns:a16="http://schemas.microsoft.com/office/drawing/2014/main" id="{E955B16B-2F03-4D2E-8595-393F63E01DDF}"/>
              </a:ext>
            </a:extLst>
          </p:cNvPr>
          <p:cNvSpPr>
            <a:spLocks noGrp="1"/>
          </p:cNvSpPr>
          <p:nvPr>
            <p:ph idx="1"/>
          </p:nvPr>
        </p:nvSpPr>
        <p:spPr>
          <a:xfrm>
            <a:off x="484909" y="1828801"/>
            <a:ext cx="11021291" cy="4821382"/>
          </a:xfrm>
        </p:spPr>
        <p:txBody>
          <a:bodyPr>
            <a:normAutofit/>
          </a:bodyPr>
          <a:lstStyle/>
          <a:p>
            <a:r>
              <a:rPr lang="es-AR" dirty="0"/>
              <a:t>Dividida en 3 partes, no hay capítulos</a:t>
            </a:r>
          </a:p>
          <a:p>
            <a:r>
              <a:rPr lang="es-AR" dirty="0"/>
              <a:t>Arturo Cova, y su amante Alicia</a:t>
            </a:r>
          </a:p>
          <a:p>
            <a:pPr lvl="1"/>
            <a:r>
              <a:rPr lang="es-AR" dirty="0"/>
              <a:t>Huyen su hogar para vivir en los llanos de Colombia</a:t>
            </a:r>
          </a:p>
          <a:p>
            <a:r>
              <a:rPr lang="es-AR" dirty="0"/>
              <a:t>Conocen a los otros personajes:</a:t>
            </a:r>
          </a:p>
          <a:p>
            <a:pPr lvl="1"/>
            <a:r>
              <a:rPr lang="es-AR" dirty="0"/>
              <a:t>Narciso Barrera, el amigo-enemigo de Cova</a:t>
            </a:r>
          </a:p>
          <a:p>
            <a:pPr lvl="1"/>
            <a:r>
              <a:rPr lang="es-AR" dirty="0"/>
              <a:t>Griselda y Clarita, unas prostitutas con quienes Cova coquetea </a:t>
            </a:r>
            <a:r>
              <a:rPr lang="es-AR" i="1" u="sng" dirty="0"/>
              <a:t>mucho</a:t>
            </a:r>
          </a:p>
          <a:p>
            <a:pPr lvl="1"/>
            <a:r>
              <a:rPr lang="es-AR" dirty="0"/>
              <a:t>Y más</a:t>
            </a:r>
          </a:p>
          <a:p>
            <a:r>
              <a:rPr lang="es-AR" dirty="0"/>
              <a:t>Involucradas en la colección de goma/caucho durante La Fiebre</a:t>
            </a:r>
          </a:p>
          <a:p>
            <a:r>
              <a:rPr lang="es-AR" dirty="0"/>
              <a:t>Enteran La Selva, donde encuentran cosas increíbles:</a:t>
            </a:r>
          </a:p>
          <a:p>
            <a:pPr lvl="1"/>
            <a:r>
              <a:rPr lang="es-AR" dirty="0"/>
              <a:t>Animales desconocidos (tambochas, caribes)</a:t>
            </a:r>
          </a:p>
          <a:p>
            <a:pPr lvl="1"/>
            <a:r>
              <a:rPr lang="es-AR" dirty="0"/>
              <a:t>Tribus Indígenas</a:t>
            </a:r>
          </a:p>
          <a:p>
            <a:pPr lvl="1"/>
            <a:r>
              <a:rPr lang="es-AR" dirty="0"/>
              <a:t>Sus destinos</a:t>
            </a:r>
          </a:p>
          <a:p>
            <a:endParaRPr lang="es-AR" dirty="0"/>
          </a:p>
        </p:txBody>
      </p:sp>
    </p:spTree>
    <p:extLst>
      <p:ext uri="{BB962C8B-B14F-4D97-AF65-F5344CB8AC3E}">
        <p14:creationId xmlns:p14="http://schemas.microsoft.com/office/powerpoint/2010/main" val="288179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7B3A03-5FCF-4DEB-A32C-579721DC60C7}"/>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3421"/>
          <a:stretch/>
        </p:blipFill>
        <p:spPr>
          <a:xfrm>
            <a:off x="8754431" y="1551709"/>
            <a:ext cx="3437571" cy="5306291"/>
          </a:xfrm>
          <a:prstGeom prst="rect">
            <a:avLst/>
          </a:prstGeom>
        </p:spPr>
      </p:pic>
      <p:sp>
        <p:nvSpPr>
          <p:cNvPr id="2" name="Title 1">
            <a:extLst>
              <a:ext uri="{FF2B5EF4-FFF2-40B4-BE49-F238E27FC236}">
                <a16:creationId xmlns:a16="http://schemas.microsoft.com/office/drawing/2014/main" id="{E391C282-73F0-4B52-AB8B-0B8BB6EC8868}"/>
              </a:ext>
            </a:extLst>
          </p:cNvPr>
          <p:cNvSpPr>
            <a:spLocks noGrp="1"/>
          </p:cNvSpPr>
          <p:nvPr>
            <p:ph type="title"/>
          </p:nvPr>
        </p:nvSpPr>
        <p:spPr/>
        <p:txBody>
          <a:bodyPr/>
          <a:lstStyle/>
          <a:p>
            <a:r>
              <a:rPr lang="es-ES"/>
              <a:t>Temas Principales</a:t>
            </a:r>
            <a:endParaRPr lang="en-US" dirty="0"/>
          </a:p>
        </p:txBody>
      </p:sp>
      <p:sp>
        <p:nvSpPr>
          <p:cNvPr id="3" name="Content Placeholder 2">
            <a:extLst>
              <a:ext uri="{FF2B5EF4-FFF2-40B4-BE49-F238E27FC236}">
                <a16:creationId xmlns:a16="http://schemas.microsoft.com/office/drawing/2014/main" id="{0397B95D-4A2C-43CF-96E6-61C89A346166}"/>
              </a:ext>
            </a:extLst>
          </p:cNvPr>
          <p:cNvSpPr>
            <a:spLocks noGrp="1"/>
          </p:cNvSpPr>
          <p:nvPr>
            <p:ph idx="1"/>
          </p:nvPr>
        </p:nvSpPr>
        <p:spPr>
          <a:xfrm>
            <a:off x="246743" y="1669143"/>
            <a:ext cx="11771086" cy="5050971"/>
          </a:xfrm>
        </p:spPr>
        <p:txBody>
          <a:bodyPr>
            <a:normAutofit/>
          </a:bodyPr>
          <a:lstStyle/>
          <a:p>
            <a:r>
              <a:rPr lang="es-AR" dirty="0"/>
              <a:t>Temas:</a:t>
            </a:r>
          </a:p>
          <a:p>
            <a:pPr lvl="1"/>
            <a:r>
              <a:rPr lang="es-AR" dirty="0"/>
              <a:t>Lo picaresco</a:t>
            </a:r>
          </a:p>
          <a:p>
            <a:pPr lvl="2"/>
            <a:r>
              <a:rPr lang="es-AR" dirty="0"/>
              <a:t>El personaje principal es inteligente y astuto</a:t>
            </a:r>
          </a:p>
          <a:p>
            <a:pPr lvl="2"/>
            <a:r>
              <a:rPr lang="es-AR" dirty="0"/>
              <a:t>También es cruel, grosero, misógino</a:t>
            </a:r>
          </a:p>
          <a:p>
            <a:pPr lvl="1"/>
            <a:r>
              <a:rPr lang="es-AR" dirty="0"/>
              <a:t>La violencia</a:t>
            </a:r>
          </a:p>
          <a:p>
            <a:pPr lvl="2"/>
            <a:r>
              <a:rPr lang="es-AR" dirty="0"/>
              <a:t>Una de las primeras novelas que fielmente muestra la violencia encontrado en Colombia</a:t>
            </a:r>
          </a:p>
          <a:p>
            <a:pPr lvl="2"/>
            <a:r>
              <a:rPr lang="es-AR" dirty="0"/>
              <a:t>Muertes viciosas</a:t>
            </a:r>
          </a:p>
          <a:p>
            <a:pPr lvl="3"/>
            <a:r>
              <a:rPr lang="es-AR" dirty="0"/>
              <a:t>Para criticar las condiciones horribles para los trabajadores de fábricas de caucho</a:t>
            </a:r>
            <a:endParaRPr lang="es-ES" dirty="0"/>
          </a:p>
          <a:p>
            <a:pPr lvl="1"/>
            <a:r>
              <a:rPr lang="es-ES" dirty="0"/>
              <a:t>Realismo Mágico</a:t>
            </a:r>
          </a:p>
          <a:p>
            <a:pPr lvl="2"/>
            <a:r>
              <a:rPr lang="en-US" dirty="0"/>
              <a:t>La </a:t>
            </a:r>
            <a:r>
              <a:rPr lang="en-US" i="1" dirty="0" err="1"/>
              <a:t>vengavenga</a:t>
            </a:r>
            <a:endParaRPr lang="en-US" i="1" dirty="0"/>
          </a:p>
          <a:p>
            <a:pPr lvl="2"/>
            <a:r>
              <a:rPr lang="es-ES" dirty="0"/>
              <a:t>Hormigas gigantes, carnívoras</a:t>
            </a:r>
          </a:p>
          <a:p>
            <a:pPr lvl="2"/>
            <a:r>
              <a:rPr lang="es-AR" dirty="0"/>
              <a:t>Alucinaciones</a:t>
            </a:r>
          </a:p>
          <a:p>
            <a:pPr lvl="2"/>
            <a:r>
              <a:rPr lang="es-ES" dirty="0"/>
              <a:t>La selva como persona</a:t>
            </a:r>
          </a:p>
          <a:p>
            <a:pPr marL="457200" lvl="1" indent="0">
              <a:buNone/>
            </a:pPr>
            <a:endParaRPr lang="es-AR" dirty="0"/>
          </a:p>
        </p:txBody>
      </p:sp>
      <p:pic>
        <p:nvPicPr>
          <p:cNvPr id="9" name="Picture 8">
            <a:extLst>
              <a:ext uri="{FF2B5EF4-FFF2-40B4-BE49-F238E27FC236}">
                <a16:creationId xmlns:a16="http://schemas.microsoft.com/office/drawing/2014/main" id="{49EFD4D6-7ED4-4EC5-A024-C9E1118F9941}"/>
              </a:ext>
            </a:extLst>
          </p:cNvPr>
          <p:cNvPicPr>
            <a:picLocks noChangeAspect="1"/>
          </p:cNvPicPr>
          <p:nvPr/>
        </p:nvPicPr>
        <p:blipFill>
          <a:blip r:embed="rId4">
            <a:alphaModFix amt="70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56998" y="4405745"/>
            <a:ext cx="1872425" cy="2075950"/>
          </a:xfrm>
          <a:prstGeom prst="rect">
            <a:avLst/>
          </a:prstGeom>
        </p:spPr>
      </p:pic>
    </p:spTree>
    <p:extLst>
      <p:ext uri="{BB962C8B-B14F-4D97-AF65-F5344CB8AC3E}">
        <p14:creationId xmlns:p14="http://schemas.microsoft.com/office/powerpoint/2010/main" val="133121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0B306-6CC9-4BD4-B064-D74D8797669A}"/>
              </a:ext>
            </a:extLst>
          </p:cNvPr>
          <p:cNvSpPr>
            <a:spLocks noGrp="1"/>
          </p:cNvSpPr>
          <p:nvPr>
            <p:ph type="title"/>
          </p:nvPr>
        </p:nvSpPr>
        <p:spPr>
          <a:xfrm>
            <a:off x="4442373" y="333830"/>
            <a:ext cx="7434070" cy="728079"/>
          </a:xfrm>
        </p:spPr>
        <p:txBody>
          <a:bodyPr>
            <a:normAutofit/>
          </a:bodyPr>
          <a:lstStyle/>
          <a:p>
            <a:r>
              <a:rPr lang="es-ES" sz="3200" dirty="0"/>
              <a:t>Ejemplo de Descripción</a:t>
            </a:r>
            <a:endParaRPr lang="en-US" sz="3200" dirty="0"/>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E6AAA93-EC5F-4241-A5A3-7E599ABC0C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a:stretch/>
        </p:blipFill>
        <p:spPr>
          <a:xfrm rot="16200000">
            <a:off x="-1264032" y="2187574"/>
            <a:ext cx="6857999" cy="2482850"/>
          </a:xfrm>
          <a:prstGeom prst="rect">
            <a:avLst/>
          </a:prstGeom>
        </p:spPr>
      </p:pic>
      <p:sp>
        <p:nvSpPr>
          <p:cNvPr id="3" name="Content Placeholder 2">
            <a:extLst>
              <a:ext uri="{FF2B5EF4-FFF2-40B4-BE49-F238E27FC236}">
                <a16:creationId xmlns:a16="http://schemas.microsoft.com/office/drawing/2014/main" id="{3909D6D1-F812-4EB4-BEE6-08801DEBDF8B}"/>
              </a:ext>
            </a:extLst>
          </p:cNvPr>
          <p:cNvSpPr>
            <a:spLocks noGrp="1"/>
          </p:cNvSpPr>
          <p:nvPr>
            <p:ph idx="1"/>
          </p:nvPr>
        </p:nvSpPr>
        <p:spPr>
          <a:xfrm>
            <a:off x="3406393" y="1190172"/>
            <a:ext cx="8785607" cy="5667828"/>
          </a:xfrm>
        </p:spPr>
        <p:txBody>
          <a:bodyPr>
            <a:normAutofit/>
          </a:bodyPr>
          <a:lstStyle/>
          <a:p>
            <a:pPr marL="0" indent="0" algn="just">
              <a:buNone/>
            </a:pPr>
            <a:r>
              <a:rPr lang="es-AR" sz="1600" dirty="0">
                <a:latin typeface="Georgia Pro Light" panose="020B0604020202020204" pitchFamily="18" charset="0"/>
              </a:rPr>
              <a:t>	</a:t>
            </a:r>
            <a:r>
              <a:rPr lang="es-AR" sz="1600" b="1" dirty="0">
                <a:latin typeface="Georgia Pro Light" panose="020B0604020202020204" pitchFamily="18" charset="0"/>
              </a:rPr>
              <a:t>“¡Oh selva, esposa del silencio, madre de la soledad y de la neblina! </a:t>
            </a:r>
            <a:r>
              <a:rPr lang="es-AR" sz="1600" dirty="0">
                <a:solidFill>
                  <a:schemeClr val="tx1">
                    <a:lumMod val="75000"/>
                    <a:lumOff val="25000"/>
                  </a:schemeClr>
                </a:solidFill>
                <a:latin typeface="Georgia Pro Light" panose="020B0604020202020204" pitchFamily="18" charset="0"/>
              </a:rPr>
              <a:t>¿Qué hado maligno me dejó prisionero en </a:t>
            </a:r>
            <a:r>
              <a:rPr lang="es-AR" sz="1600" u="sng" dirty="0">
                <a:solidFill>
                  <a:schemeClr val="tx1">
                    <a:lumMod val="75000"/>
                    <a:lumOff val="25000"/>
                  </a:schemeClr>
                </a:solidFill>
                <a:latin typeface="Georgia Pro Light" panose="020B0604020202020204" pitchFamily="18" charset="0"/>
              </a:rPr>
              <a:t>tu</a:t>
            </a:r>
            <a:r>
              <a:rPr lang="es-AR" sz="1600" dirty="0">
                <a:solidFill>
                  <a:schemeClr val="tx1">
                    <a:lumMod val="75000"/>
                    <a:lumOff val="25000"/>
                  </a:schemeClr>
                </a:solidFill>
                <a:latin typeface="Georgia Pro Light" panose="020B0604020202020204" pitchFamily="18" charset="0"/>
              </a:rPr>
              <a:t> cárcel verde? Los pabellones de </a:t>
            </a:r>
            <a:r>
              <a:rPr lang="es-AR" sz="1600" u="sng" dirty="0">
                <a:solidFill>
                  <a:schemeClr val="tx1">
                    <a:lumMod val="75000"/>
                    <a:lumOff val="25000"/>
                  </a:schemeClr>
                </a:solidFill>
                <a:latin typeface="Georgia Pro Light" panose="020B0604020202020204" pitchFamily="18" charset="0"/>
              </a:rPr>
              <a:t>tus</a:t>
            </a:r>
            <a:r>
              <a:rPr lang="es-AR" sz="1600" dirty="0">
                <a:solidFill>
                  <a:schemeClr val="tx1">
                    <a:lumMod val="75000"/>
                    <a:lumOff val="25000"/>
                  </a:schemeClr>
                </a:solidFill>
                <a:latin typeface="Georgia Pro Light" panose="020B0604020202020204" pitchFamily="18" charset="0"/>
              </a:rPr>
              <a:t> ramajes, como inmensa bóveda, siempre están sobre mi cabeza, entre mi aspiración y el cielo claro, que sólo entreveo cuando </a:t>
            </a:r>
            <a:r>
              <a:rPr lang="es-AR" sz="1600" u="sng" dirty="0">
                <a:solidFill>
                  <a:schemeClr val="tx1">
                    <a:lumMod val="75000"/>
                    <a:lumOff val="25000"/>
                  </a:schemeClr>
                </a:solidFill>
                <a:latin typeface="Georgia Pro Light" panose="020B0604020202020204" pitchFamily="18" charset="0"/>
              </a:rPr>
              <a:t>tus</a:t>
            </a:r>
            <a:r>
              <a:rPr lang="es-AR" sz="1600" dirty="0">
                <a:solidFill>
                  <a:schemeClr val="tx1">
                    <a:lumMod val="75000"/>
                    <a:lumOff val="25000"/>
                  </a:schemeClr>
                </a:solidFill>
                <a:latin typeface="Georgia Pro Light" panose="020B0604020202020204" pitchFamily="18" charset="0"/>
              </a:rPr>
              <a:t> copas estremecidas mueven su oleaje, a la hora de </a:t>
            </a:r>
            <a:r>
              <a:rPr lang="es-AR" sz="1600" u="sng" dirty="0">
                <a:solidFill>
                  <a:schemeClr val="tx1">
                    <a:lumMod val="75000"/>
                    <a:lumOff val="25000"/>
                  </a:schemeClr>
                </a:solidFill>
                <a:latin typeface="Georgia Pro Light" panose="020B0604020202020204" pitchFamily="18" charset="0"/>
              </a:rPr>
              <a:t>tus</a:t>
            </a:r>
            <a:r>
              <a:rPr lang="es-AR" sz="1600" dirty="0">
                <a:solidFill>
                  <a:schemeClr val="tx1">
                    <a:lumMod val="75000"/>
                    <a:lumOff val="25000"/>
                  </a:schemeClr>
                </a:solidFill>
                <a:latin typeface="Georgia Pro Light" panose="020B0604020202020204" pitchFamily="18" charset="0"/>
              </a:rPr>
              <a:t> crepúsculos angustiosos. ¿Dónde estará la estrella querida que de tarde pasea las lomas? ¿Aquellos celajes de oro y múrice con que se viste el ángel de los ponientes, por qué no tiemblan en </a:t>
            </a:r>
            <a:r>
              <a:rPr lang="es-AR" sz="1600" u="sng" dirty="0">
                <a:solidFill>
                  <a:schemeClr val="tx1">
                    <a:lumMod val="75000"/>
                    <a:lumOff val="25000"/>
                  </a:schemeClr>
                </a:solidFill>
                <a:latin typeface="Georgia Pro Light" panose="020B0604020202020204" pitchFamily="18" charset="0"/>
              </a:rPr>
              <a:t>tu</a:t>
            </a:r>
            <a:r>
              <a:rPr lang="es-AR" sz="1600" dirty="0">
                <a:solidFill>
                  <a:schemeClr val="tx1">
                    <a:lumMod val="75000"/>
                    <a:lumOff val="25000"/>
                  </a:schemeClr>
                </a:solidFill>
                <a:latin typeface="Georgia Pro Light" panose="020B0604020202020204" pitchFamily="18" charset="0"/>
              </a:rPr>
              <a:t> dombo? ¡Cuántas veces suspiró mi alma adivinando al través de </a:t>
            </a:r>
            <a:r>
              <a:rPr lang="es-AR" sz="1600" u="sng" dirty="0">
                <a:solidFill>
                  <a:schemeClr val="tx1">
                    <a:lumMod val="75000"/>
                    <a:lumOff val="25000"/>
                  </a:schemeClr>
                </a:solidFill>
                <a:latin typeface="Georgia Pro Light" panose="020B0604020202020204" pitchFamily="18" charset="0"/>
              </a:rPr>
              <a:t>tus</a:t>
            </a:r>
            <a:r>
              <a:rPr lang="es-AR" sz="1600" dirty="0">
                <a:solidFill>
                  <a:schemeClr val="tx1">
                    <a:lumMod val="75000"/>
                    <a:lumOff val="25000"/>
                  </a:schemeClr>
                </a:solidFill>
                <a:latin typeface="Georgia Pro Light" panose="020B0604020202020204" pitchFamily="18" charset="0"/>
              </a:rPr>
              <a:t> laberintos el reflejo del astro que empurpura las lejanías, hacia el lado de mi país, donde hay llanuras inolvidables y cumbres de corona blanca, desde cuyos picachos me vi a la altura de las cordilleras! </a:t>
            </a:r>
            <a:r>
              <a:rPr lang="es-AR" sz="1600" b="1" dirty="0">
                <a:latin typeface="Georgia Pro Light" panose="020B0604020202020204" pitchFamily="18" charset="0"/>
              </a:rPr>
              <a:t>¿Sobre qué sitio erguirá la luna su apacible faro de plata? </a:t>
            </a:r>
            <a:r>
              <a:rPr lang="es-AR" sz="1600" dirty="0">
                <a:solidFill>
                  <a:schemeClr val="tx1">
                    <a:lumMod val="75000"/>
                    <a:lumOff val="25000"/>
                  </a:schemeClr>
                </a:solidFill>
                <a:latin typeface="Georgia Pro Light" panose="020B0604020202020204" pitchFamily="18" charset="0"/>
              </a:rPr>
              <a:t>¡</a:t>
            </a:r>
            <a:r>
              <a:rPr lang="es-AR" sz="1600" u="sng" dirty="0">
                <a:solidFill>
                  <a:schemeClr val="tx1">
                    <a:lumMod val="75000"/>
                    <a:lumOff val="25000"/>
                  </a:schemeClr>
                </a:solidFill>
                <a:latin typeface="Georgia Pro Light" panose="020B0604020202020204" pitchFamily="18" charset="0"/>
              </a:rPr>
              <a:t>Tú</a:t>
            </a:r>
            <a:r>
              <a:rPr lang="es-AR" sz="1600" dirty="0">
                <a:solidFill>
                  <a:schemeClr val="tx1">
                    <a:lumMod val="75000"/>
                    <a:lumOff val="25000"/>
                  </a:schemeClr>
                </a:solidFill>
                <a:latin typeface="Georgia Pro Light" panose="020B0604020202020204" pitchFamily="18" charset="0"/>
              </a:rPr>
              <a:t> me robaste el ensueño del horizonte y sólo tienes para mis ojos la monotonía de </a:t>
            </a:r>
            <a:r>
              <a:rPr lang="es-AR" sz="1600" u="sng" dirty="0">
                <a:solidFill>
                  <a:schemeClr val="tx1">
                    <a:lumMod val="75000"/>
                    <a:lumOff val="25000"/>
                  </a:schemeClr>
                </a:solidFill>
                <a:latin typeface="Georgia Pro Light" panose="020B0604020202020204" pitchFamily="18" charset="0"/>
              </a:rPr>
              <a:t>tu</a:t>
            </a:r>
            <a:r>
              <a:rPr lang="es-AR" sz="1600" dirty="0">
                <a:solidFill>
                  <a:schemeClr val="tx1">
                    <a:lumMod val="75000"/>
                    <a:lumOff val="25000"/>
                  </a:schemeClr>
                </a:solidFill>
                <a:latin typeface="Georgia Pro Light" panose="020B0604020202020204" pitchFamily="18" charset="0"/>
              </a:rPr>
              <a:t> cenit, por donde pasa el plácido albor, que jamás alumbra las hojarascas de </a:t>
            </a:r>
            <a:r>
              <a:rPr lang="es-AR" sz="1600" u="sng" dirty="0">
                <a:solidFill>
                  <a:schemeClr val="tx1">
                    <a:lumMod val="75000"/>
                    <a:lumOff val="25000"/>
                  </a:schemeClr>
                </a:solidFill>
                <a:latin typeface="Georgia Pro Light" panose="020B0604020202020204" pitchFamily="18" charset="0"/>
              </a:rPr>
              <a:t>tus</a:t>
            </a:r>
            <a:r>
              <a:rPr lang="es-AR" sz="1600" dirty="0">
                <a:solidFill>
                  <a:schemeClr val="tx1">
                    <a:lumMod val="75000"/>
                    <a:lumOff val="25000"/>
                  </a:schemeClr>
                </a:solidFill>
                <a:latin typeface="Georgia Pro Light" panose="020B0604020202020204" pitchFamily="18" charset="0"/>
              </a:rPr>
              <a:t> senos húmedos!</a:t>
            </a:r>
            <a:endParaRPr lang="en-US" sz="1600" dirty="0">
              <a:solidFill>
                <a:schemeClr val="tx1">
                  <a:lumMod val="75000"/>
                  <a:lumOff val="25000"/>
                </a:schemeClr>
              </a:solidFill>
              <a:latin typeface="Georgia Pro Light" panose="020B0604020202020204" pitchFamily="18" charset="0"/>
            </a:endParaRPr>
          </a:p>
          <a:p>
            <a:pPr marL="0" indent="0" algn="just">
              <a:buNone/>
            </a:pPr>
            <a:r>
              <a:rPr lang="es-AR" sz="1600" dirty="0">
                <a:latin typeface="Georgia Pro Light" panose="020B0604020202020204" pitchFamily="18" charset="0"/>
              </a:rPr>
              <a:t>	</a:t>
            </a:r>
            <a:r>
              <a:rPr lang="es-AR" sz="1600" b="1" dirty="0">
                <a:latin typeface="Georgia Pro Light" panose="020B0604020202020204" pitchFamily="18" charset="0"/>
              </a:rPr>
              <a:t>“</a:t>
            </a:r>
            <a:r>
              <a:rPr lang="es-AR" sz="1600" b="1" u="sng" dirty="0">
                <a:latin typeface="Georgia Pro Light" panose="020B0604020202020204" pitchFamily="18" charset="0"/>
              </a:rPr>
              <a:t>Tú</a:t>
            </a:r>
            <a:r>
              <a:rPr lang="es-AR" sz="1600" b="1" dirty="0">
                <a:latin typeface="Georgia Pro Light" panose="020B0604020202020204" pitchFamily="18" charset="0"/>
              </a:rPr>
              <a:t> eres la catedral de la pesadumbre, donde dioses desconocidos hablan a media voz, en el idioma de los murmullos, </a:t>
            </a:r>
            <a:r>
              <a:rPr lang="es-AR" sz="1600" dirty="0">
                <a:solidFill>
                  <a:schemeClr val="tx1">
                    <a:lumMod val="75000"/>
                    <a:lumOff val="25000"/>
                  </a:schemeClr>
                </a:solidFill>
                <a:latin typeface="Georgia Pro Light" panose="020B0604020202020204" pitchFamily="18" charset="0"/>
              </a:rPr>
              <a:t>prometiendo longevidad a los árboles imponentes, contemporáneos del paraíso, que eran ya decanos cuando las primeras tribus aparecieron y esperan impasibles el hundimiento de los siglos venturos. </a:t>
            </a:r>
            <a:r>
              <a:rPr lang="es-AR" sz="1600" u="sng" dirty="0">
                <a:solidFill>
                  <a:schemeClr val="tx1">
                    <a:lumMod val="75000"/>
                    <a:lumOff val="25000"/>
                  </a:schemeClr>
                </a:solidFill>
                <a:latin typeface="Georgia Pro Light" panose="020B0604020202020204" pitchFamily="18" charset="0"/>
              </a:rPr>
              <a:t>Tus</a:t>
            </a:r>
            <a:r>
              <a:rPr lang="es-AR" sz="1600" dirty="0">
                <a:solidFill>
                  <a:schemeClr val="tx1">
                    <a:lumMod val="75000"/>
                    <a:lumOff val="25000"/>
                  </a:schemeClr>
                </a:solidFill>
                <a:latin typeface="Georgia Pro Light" panose="020B0604020202020204" pitchFamily="18" charset="0"/>
              </a:rPr>
              <a:t> vegetales forman sobre la tierra la poderosa familia que no traiciona nunca. </a:t>
            </a:r>
            <a:r>
              <a:rPr lang="es-AR" sz="1600" b="1" dirty="0">
                <a:latin typeface="Georgia Pro Light" panose="020B0604020202020204" pitchFamily="18" charset="0"/>
              </a:rPr>
              <a:t>El abrazo que no pueden darse </a:t>
            </a:r>
            <a:r>
              <a:rPr lang="es-AR" sz="1600" b="1" u="sng" dirty="0">
                <a:latin typeface="Georgia Pro Light" panose="020B0604020202020204" pitchFamily="18" charset="0"/>
              </a:rPr>
              <a:t>tus</a:t>
            </a:r>
            <a:r>
              <a:rPr lang="es-AR" sz="1600" b="1" dirty="0">
                <a:latin typeface="Georgia Pro Light" panose="020B0604020202020204" pitchFamily="18" charset="0"/>
              </a:rPr>
              <a:t> ramazones lo llevan las enredaderas y los bejucos, y eres solidaria hasta el dolor de la hoja que cae.</a:t>
            </a:r>
            <a:r>
              <a:rPr lang="es-AR" sz="1600" dirty="0">
                <a:latin typeface="Georgia Pro Light" panose="020B0604020202020204" pitchFamily="18" charset="0"/>
              </a:rPr>
              <a:t> </a:t>
            </a:r>
            <a:r>
              <a:rPr lang="es-AR" sz="1600" u="sng" dirty="0">
                <a:solidFill>
                  <a:schemeClr val="tx1">
                    <a:lumMod val="75000"/>
                    <a:lumOff val="25000"/>
                  </a:schemeClr>
                </a:solidFill>
                <a:latin typeface="Georgia Pro Light" panose="020B0604020202020204" pitchFamily="18" charset="0"/>
              </a:rPr>
              <a:t>Tus</a:t>
            </a:r>
            <a:r>
              <a:rPr lang="es-AR" sz="1600" dirty="0">
                <a:solidFill>
                  <a:schemeClr val="tx1">
                    <a:lumMod val="75000"/>
                    <a:lumOff val="25000"/>
                  </a:schemeClr>
                </a:solidFill>
                <a:latin typeface="Georgia Pro Light" panose="020B0604020202020204" pitchFamily="18" charset="0"/>
              </a:rPr>
              <a:t> multísonas voces forman un solo eco al llorar por los troncos que se desploman, y en cada brecha los nuevos gérmenes apresuran sus gestaciones. </a:t>
            </a:r>
            <a:r>
              <a:rPr lang="es-AR" sz="1600" u="sng" dirty="0">
                <a:solidFill>
                  <a:schemeClr val="tx1">
                    <a:lumMod val="75000"/>
                    <a:lumOff val="25000"/>
                  </a:schemeClr>
                </a:solidFill>
                <a:latin typeface="Georgia Pro Light" panose="020B0604020202020204" pitchFamily="18" charset="0"/>
              </a:rPr>
              <a:t>Tú</a:t>
            </a:r>
            <a:r>
              <a:rPr lang="es-AR" sz="1600" dirty="0">
                <a:solidFill>
                  <a:schemeClr val="tx1">
                    <a:lumMod val="75000"/>
                    <a:lumOff val="25000"/>
                  </a:schemeClr>
                </a:solidFill>
                <a:latin typeface="Georgia Pro Light" panose="020B0604020202020204" pitchFamily="18" charset="0"/>
              </a:rPr>
              <a:t> tienes la adustez de la fuerza cósmica y encarnas un misterio de la creación. No obstante, mi espíritu sólo se aviene con lo inestable, desde que soporta el peso de tu perpetuidad, y, más que a la encina de fornido gajo, aprendió a amar a la orquídea lánguida, porque es efímera como el hombre y marchitable como su ilusión” (Rivera 127-128).</a:t>
            </a:r>
            <a:endParaRPr lang="en-US" sz="1600" dirty="0">
              <a:solidFill>
                <a:schemeClr val="tx1">
                  <a:lumMod val="75000"/>
                  <a:lumOff val="25000"/>
                </a:schemeClr>
              </a:solidFill>
              <a:latin typeface="Georgia Pro Light" panose="020B0604020202020204" pitchFamily="18" charset="0"/>
            </a:endParaRPr>
          </a:p>
        </p:txBody>
      </p:sp>
    </p:spTree>
    <p:extLst>
      <p:ext uri="{BB962C8B-B14F-4D97-AF65-F5344CB8AC3E}">
        <p14:creationId xmlns:p14="http://schemas.microsoft.com/office/powerpoint/2010/main" val="153138377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0B306-6CC9-4BD4-B064-D74D8797669A}"/>
              </a:ext>
            </a:extLst>
          </p:cNvPr>
          <p:cNvSpPr>
            <a:spLocks noGrp="1"/>
          </p:cNvSpPr>
          <p:nvPr>
            <p:ph type="title"/>
          </p:nvPr>
        </p:nvSpPr>
        <p:spPr>
          <a:xfrm>
            <a:off x="3782291" y="0"/>
            <a:ext cx="8033810" cy="1432289"/>
          </a:xfrm>
        </p:spPr>
        <p:txBody>
          <a:bodyPr>
            <a:normAutofit/>
          </a:bodyPr>
          <a:lstStyle/>
          <a:p>
            <a:r>
              <a:rPr lang="es-ES" sz="3200" dirty="0"/>
              <a:t>Ejemplo de Diálogo/Pensamientos</a:t>
            </a:r>
            <a:endParaRPr lang="en-US" sz="3200" dirty="0"/>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E6AAA93-EC5F-4241-A5A3-7E599ABC0C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a:stretch/>
        </p:blipFill>
        <p:spPr>
          <a:xfrm rot="16200000">
            <a:off x="-1264032" y="2187574"/>
            <a:ext cx="6857999" cy="2482850"/>
          </a:xfrm>
          <a:prstGeom prst="rect">
            <a:avLst/>
          </a:prstGeom>
        </p:spPr>
      </p:pic>
      <p:sp>
        <p:nvSpPr>
          <p:cNvPr id="3" name="Content Placeholder 2">
            <a:extLst>
              <a:ext uri="{FF2B5EF4-FFF2-40B4-BE49-F238E27FC236}">
                <a16:creationId xmlns:a16="http://schemas.microsoft.com/office/drawing/2014/main" id="{3909D6D1-F812-4EB4-BEE6-08801DEBDF8B}"/>
              </a:ext>
            </a:extLst>
          </p:cNvPr>
          <p:cNvSpPr>
            <a:spLocks noGrp="1"/>
          </p:cNvSpPr>
          <p:nvPr>
            <p:ph idx="1"/>
          </p:nvPr>
        </p:nvSpPr>
        <p:spPr>
          <a:xfrm>
            <a:off x="3406392" y="1016000"/>
            <a:ext cx="8785607" cy="5842000"/>
          </a:xfrm>
        </p:spPr>
        <p:txBody>
          <a:bodyPr>
            <a:normAutofit/>
          </a:bodyPr>
          <a:lstStyle/>
          <a:p>
            <a:pPr marL="0" indent="0" algn="just">
              <a:buNone/>
            </a:pPr>
            <a:r>
              <a:rPr lang="es-AR" sz="1600" dirty="0">
                <a:latin typeface="Georgia Pro Light" panose="020B0604020202020204" pitchFamily="18" charset="0"/>
              </a:rPr>
              <a:t>	</a:t>
            </a:r>
            <a:r>
              <a:rPr lang="es-AR" sz="1600" dirty="0">
                <a:solidFill>
                  <a:schemeClr val="tx1">
                    <a:lumMod val="75000"/>
                    <a:lumOff val="25000"/>
                  </a:schemeClr>
                </a:solidFill>
                <a:latin typeface="Georgia Pro Light" panose="020B0604020202020204" pitchFamily="18" charset="0"/>
              </a:rPr>
              <a:t>“Un sentimiento de rencor me hacía odioso el recuerdo de Alicia, la responsable de cuanto pasaba.</a:t>
            </a:r>
            <a:r>
              <a:rPr lang="es-AR" sz="1600" dirty="0">
                <a:latin typeface="Georgia Pro Light" panose="020B0604020202020204" pitchFamily="18" charset="0"/>
              </a:rPr>
              <a:t> </a:t>
            </a:r>
            <a:r>
              <a:rPr lang="es-AR" sz="1600" b="1" dirty="0">
                <a:latin typeface="Georgia Pro Light" panose="020B0604020202020204" pitchFamily="18" charset="0"/>
              </a:rPr>
              <a:t>Si alguna culpa podía corresponderme en el trance calamitoso, era la de no haber sido severo con ella, la de no haberle impuesto a toda costa mi autoridad y mi cariño.</a:t>
            </a:r>
            <a:r>
              <a:rPr lang="es-AR" sz="1600" dirty="0">
                <a:latin typeface="Georgia Pro Light" panose="020B0604020202020204" pitchFamily="18" charset="0"/>
              </a:rPr>
              <a:t> </a:t>
            </a:r>
            <a:r>
              <a:rPr lang="es-AR" sz="1600" dirty="0">
                <a:solidFill>
                  <a:schemeClr val="tx1">
                    <a:lumMod val="75000"/>
                    <a:lumOff val="25000"/>
                  </a:schemeClr>
                </a:solidFill>
                <a:latin typeface="Georgia Pro Light" panose="020B0604020202020204" pitchFamily="18" charset="0"/>
              </a:rPr>
              <a:t>Así, con la sinrazón de este razonamiento envenenaba mi ánima y enconaba mi corazón.</a:t>
            </a:r>
            <a:endParaRPr lang="en-US" sz="1600" dirty="0">
              <a:solidFill>
                <a:schemeClr val="tx1">
                  <a:lumMod val="75000"/>
                  <a:lumOff val="25000"/>
                </a:schemeClr>
              </a:solidFill>
              <a:latin typeface="Georgia Pro Light" panose="020B0604020202020204" pitchFamily="18" charset="0"/>
            </a:endParaRPr>
          </a:p>
          <a:p>
            <a:pPr marL="0" indent="0" algn="just">
              <a:buNone/>
            </a:pPr>
            <a:r>
              <a:rPr lang="es-AR" sz="1600" dirty="0">
                <a:solidFill>
                  <a:schemeClr val="tx1">
                    <a:lumMod val="75000"/>
                    <a:lumOff val="25000"/>
                  </a:schemeClr>
                </a:solidFill>
                <a:latin typeface="Georgia Pro Light" panose="020B0604020202020204" pitchFamily="18" charset="0"/>
              </a:rPr>
              <a:t>	“¿Verdaderamente me habría sido infiel? ¿Hasta qué punto le había mareado el espíritu la seducción de Barrera? ¿Habría existido esa seducción? ¿A qué hora pudo llegarle la influencia del otro? ¿Las palabras reveladoras de la niña Griselda no serían mensaje de astucia para decidirme en su favor, calumniando a mi compañera? Tal vez había sido yo injusto y violento; pero ella debía perdonarme, aunque no le pidiera perdón, porque le pertenecía con mis cualidades y defectos, sin que le fuera dable hacer distingos en mí.</a:t>
            </a:r>
            <a:r>
              <a:rPr lang="es-AR" sz="1600" dirty="0">
                <a:latin typeface="Georgia Pro Light" panose="020B0604020202020204" pitchFamily="18" charset="0"/>
              </a:rPr>
              <a:t> </a:t>
            </a:r>
            <a:r>
              <a:rPr lang="es-AR" sz="1600" b="1" dirty="0">
                <a:latin typeface="Georgia Pro Light" panose="020B0604020202020204" pitchFamily="18" charset="0"/>
              </a:rPr>
              <a:t>Agregábase en descargo mío que la </a:t>
            </a:r>
            <a:r>
              <a:rPr lang="es-AR" sz="1600" b="1" i="1" dirty="0" err="1">
                <a:latin typeface="Georgia Pro Light" panose="020B0604020202020204" pitchFamily="18" charset="0"/>
              </a:rPr>
              <a:t>vengavenga</a:t>
            </a:r>
            <a:r>
              <a:rPr lang="es-AR" sz="1600" b="1" dirty="0">
                <a:latin typeface="Georgia Pro Light" panose="020B0604020202020204" pitchFamily="18" charset="0"/>
              </a:rPr>
              <a:t> me llevó a la locura. </a:t>
            </a:r>
            <a:r>
              <a:rPr lang="es-AR" sz="1600" dirty="0">
                <a:solidFill>
                  <a:schemeClr val="tx1">
                    <a:lumMod val="75000"/>
                    <a:lumOff val="25000"/>
                  </a:schemeClr>
                </a:solidFill>
                <a:latin typeface="Georgia Pro Light" panose="020B0604020202020204" pitchFamily="18" charset="0"/>
              </a:rPr>
              <a:t>¿Cuándo, en sano juicio, le di motivo de queja? Entonces, ¿por qué no venía a buscarme? </a:t>
            </a:r>
            <a:endParaRPr lang="en-US" sz="1600" dirty="0">
              <a:solidFill>
                <a:schemeClr val="tx1">
                  <a:lumMod val="75000"/>
                  <a:lumOff val="25000"/>
                </a:schemeClr>
              </a:solidFill>
              <a:latin typeface="Georgia Pro Light" panose="020B0604020202020204" pitchFamily="18" charset="0"/>
            </a:endParaRPr>
          </a:p>
          <a:p>
            <a:pPr marL="0" indent="0" algn="ctr">
              <a:buNone/>
            </a:pPr>
            <a:r>
              <a:rPr lang="es-AR" sz="1600" dirty="0">
                <a:solidFill>
                  <a:schemeClr val="tx1">
                    <a:lumMod val="75000"/>
                    <a:lumOff val="25000"/>
                  </a:schemeClr>
                </a:solidFill>
                <a:latin typeface="Georgia Pro Light" panose="020B0604020202020204" pitchFamily="18" charset="0"/>
              </a:rPr>
              <a:t>[…]</a:t>
            </a:r>
            <a:endParaRPr lang="en-US" sz="1600" dirty="0">
              <a:solidFill>
                <a:schemeClr val="tx1">
                  <a:lumMod val="75000"/>
                  <a:lumOff val="25000"/>
                </a:schemeClr>
              </a:solidFill>
              <a:latin typeface="Georgia Pro Light" panose="020B0604020202020204" pitchFamily="18" charset="0"/>
            </a:endParaRPr>
          </a:p>
          <a:p>
            <a:pPr marL="0" indent="0" algn="just">
              <a:buNone/>
            </a:pPr>
            <a:r>
              <a:rPr lang="es-AR" sz="1600" dirty="0">
                <a:solidFill>
                  <a:schemeClr val="tx1">
                    <a:lumMod val="75000"/>
                    <a:lumOff val="25000"/>
                  </a:schemeClr>
                </a:solidFill>
                <a:latin typeface="Georgia Pro Light" panose="020B0604020202020204" pitchFamily="18" charset="0"/>
              </a:rPr>
              <a:t> 	“Aluciando por la obsesión, me reclinaba sobre </a:t>
            </a:r>
            <a:r>
              <a:rPr lang="es-AR" sz="1600" b="1" dirty="0">
                <a:latin typeface="Georgia Pro Light" panose="020B0604020202020204" pitchFamily="18" charset="0"/>
              </a:rPr>
              <a:t>Clarita</a:t>
            </a:r>
            <a:r>
              <a:rPr lang="es-AR" sz="1600" dirty="0">
                <a:latin typeface="Georgia Pro Light" panose="020B0604020202020204" pitchFamily="18" charset="0"/>
              </a:rPr>
              <a:t>, </a:t>
            </a:r>
            <a:r>
              <a:rPr lang="es-AR" sz="1600" dirty="0">
                <a:solidFill>
                  <a:schemeClr val="tx1">
                    <a:lumMod val="75000"/>
                    <a:lumOff val="25000"/>
                  </a:schemeClr>
                </a:solidFill>
                <a:latin typeface="Georgia Pro Light" panose="020B0604020202020204" pitchFamily="18" charset="0"/>
              </a:rPr>
              <a:t>apartándome al reconocerla.</a:t>
            </a:r>
            <a:endParaRPr lang="en-US" sz="1600" dirty="0">
              <a:solidFill>
                <a:schemeClr val="tx1">
                  <a:lumMod val="75000"/>
                  <a:lumOff val="25000"/>
                </a:schemeClr>
              </a:solidFill>
              <a:latin typeface="Georgia Pro Light" panose="020B0604020202020204" pitchFamily="18" charset="0"/>
            </a:endParaRPr>
          </a:p>
          <a:p>
            <a:pPr marL="0" indent="0" algn="just">
              <a:buNone/>
            </a:pPr>
            <a:r>
              <a:rPr lang="es-AR" sz="1600" b="1" dirty="0">
                <a:latin typeface="Georgia Pro Light" panose="020B0604020202020204" pitchFamily="18" charset="0"/>
              </a:rPr>
              <a:t>— Chico, ¿por qué no descansas en mis rodillas? ¿Quieres más limonada para la fiebre? —</a:t>
            </a:r>
            <a:endParaRPr lang="en-US" sz="1600" b="1" dirty="0">
              <a:latin typeface="Georgia Pro Light" panose="020B0604020202020204" pitchFamily="18" charset="0"/>
            </a:endParaRPr>
          </a:p>
          <a:p>
            <a:pPr marL="0" indent="0" algn="just">
              <a:buNone/>
            </a:pPr>
            <a:r>
              <a:rPr lang="es-AR" sz="1600" dirty="0">
                <a:latin typeface="Georgia Pro Light" panose="020B0604020202020204" pitchFamily="18" charset="0"/>
              </a:rPr>
              <a:t>	</a:t>
            </a:r>
            <a:r>
              <a:rPr lang="es-AR" sz="1600" dirty="0">
                <a:solidFill>
                  <a:schemeClr val="tx1">
                    <a:lumMod val="75000"/>
                    <a:lumOff val="25000"/>
                  </a:schemeClr>
                </a:solidFill>
                <a:latin typeface="Georgia Pro Light" panose="020B0604020202020204" pitchFamily="18" charset="0"/>
              </a:rPr>
              <a:t>A veces sentía la tos impaciente de Zubieta en el corredor:</a:t>
            </a:r>
            <a:endParaRPr lang="en-US" sz="1600" dirty="0">
              <a:solidFill>
                <a:schemeClr val="tx1">
                  <a:lumMod val="75000"/>
                  <a:lumOff val="25000"/>
                </a:schemeClr>
              </a:solidFill>
              <a:latin typeface="Georgia Pro Light" panose="020B0604020202020204" pitchFamily="18" charset="0"/>
            </a:endParaRPr>
          </a:p>
          <a:p>
            <a:pPr marL="0" indent="0" algn="just">
              <a:buNone/>
            </a:pPr>
            <a:r>
              <a:rPr lang="es-AR" sz="1600" dirty="0">
                <a:latin typeface="Georgia Pro Light" panose="020B0604020202020204" pitchFamily="18" charset="0"/>
              </a:rPr>
              <a:t>— </a:t>
            </a:r>
            <a:r>
              <a:rPr lang="es-AR" sz="1600" b="1" i="1" dirty="0" err="1">
                <a:latin typeface="Georgia Pro Light" panose="020B0604020202020204" pitchFamily="18" charset="0"/>
              </a:rPr>
              <a:t>Mujé</a:t>
            </a:r>
            <a:r>
              <a:rPr lang="es-AR" sz="1600" b="1" dirty="0">
                <a:latin typeface="Georgia Pro Light" panose="020B0604020202020204" pitchFamily="18" charset="0"/>
              </a:rPr>
              <a:t>, quítate de ahí, que </a:t>
            </a:r>
            <a:r>
              <a:rPr lang="es-AR" sz="1600" b="1" i="1" dirty="0" err="1">
                <a:latin typeface="Georgia Pro Light" panose="020B0604020202020204" pitchFamily="18" charset="0"/>
              </a:rPr>
              <a:t>acalorás</a:t>
            </a:r>
            <a:r>
              <a:rPr lang="es-AR" sz="1600" b="1" dirty="0">
                <a:latin typeface="Georgia Pro Light" panose="020B0604020202020204" pitchFamily="18" charset="0"/>
              </a:rPr>
              <a:t> al enfermo. ¡Ni tu </a:t>
            </a:r>
            <a:r>
              <a:rPr lang="es-AR" sz="1600" b="1" i="1" dirty="0" err="1">
                <a:latin typeface="Georgia Pro Light" panose="020B0604020202020204" pitchFamily="18" charset="0"/>
              </a:rPr>
              <a:t>marío</a:t>
            </a:r>
            <a:r>
              <a:rPr lang="es-AR" sz="1600" b="1" dirty="0">
                <a:latin typeface="Georgia Pro Light" panose="020B0604020202020204" pitchFamily="18" charset="0"/>
              </a:rPr>
              <a:t> que </a:t>
            </a:r>
            <a:r>
              <a:rPr lang="es-AR" sz="1600" b="1" i="1" dirty="0">
                <a:latin typeface="Georgia Pro Light" panose="020B0604020202020204" pitchFamily="18" charset="0"/>
              </a:rPr>
              <a:t>juera</a:t>
            </a:r>
            <a:r>
              <a:rPr lang="es-AR" sz="1600" b="1" dirty="0">
                <a:latin typeface="Georgia Pro Light" panose="020B0604020202020204" pitchFamily="18" charset="0"/>
              </a:rPr>
              <a:t>! —</a:t>
            </a:r>
            <a:endParaRPr lang="en-US" sz="1600" b="1" dirty="0">
              <a:latin typeface="Georgia Pro Light" panose="020B0604020202020204" pitchFamily="18" charset="0"/>
            </a:endParaRPr>
          </a:p>
          <a:p>
            <a:pPr marL="0" indent="0" algn="just">
              <a:buNone/>
            </a:pPr>
            <a:r>
              <a:rPr lang="es-AR" sz="1600" dirty="0">
                <a:latin typeface="Georgia Pro Light" panose="020B0604020202020204" pitchFamily="18" charset="0"/>
              </a:rPr>
              <a:t>	</a:t>
            </a:r>
            <a:r>
              <a:rPr lang="es-AR" sz="1600" dirty="0">
                <a:solidFill>
                  <a:schemeClr val="tx1">
                    <a:lumMod val="75000"/>
                    <a:lumOff val="25000"/>
                  </a:schemeClr>
                </a:solidFill>
                <a:latin typeface="Georgia Pro Light" panose="020B0604020202020204" pitchFamily="18" charset="0"/>
              </a:rPr>
              <a:t>Clarita se alzaba de hombros.</a:t>
            </a:r>
            <a:endParaRPr lang="en-US" sz="1600" dirty="0">
              <a:solidFill>
                <a:schemeClr val="tx1">
                  <a:lumMod val="75000"/>
                  <a:lumOff val="25000"/>
                </a:schemeClr>
              </a:solidFill>
              <a:latin typeface="Georgia Pro Light" panose="020B0604020202020204" pitchFamily="18" charset="0"/>
            </a:endParaRPr>
          </a:p>
          <a:p>
            <a:pPr marL="0" indent="0" algn="just">
              <a:buNone/>
            </a:pPr>
            <a:r>
              <a:rPr lang="es-AR" sz="1600" dirty="0">
                <a:solidFill>
                  <a:schemeClr val="tx1">
                    <a:lumMod val="75000"/>
                    <a:lumOff val="25000"/>
                  </a:schemeClr>
                </a:solidFill>
                <a:latin typeface="Georgia Pro Light" panose="020B0604020202020204" pitchFamily="18" charset="0"/>
              </a:rPr>
              <a:t>	“¿Y por qué aquella mujer no me desamparaba, </a:t>
            </a:r>
            <a:r>
              <a:rPr lang="es-AR" sz="1600" b="1" dirty="0">
                <a:latin typeface="Georgia Pro Light" panose="020B0604020202020204" pitchFamily="18" charset="0"/>
              </a:rPr>
              <a:t>siendo una escoria de lupanar, una sobra del bajo placer, una loba ambulante y famélica</a:t>
            </a:r>
            <a:r>
              <a:rPr lang="es-AR" sz="1600" dirty="0">
                <a:latin typeface="Georgia Pro Light" panose="020B0604020202020204" pitchFamily="18" charset="0"/>
              </a:rPr>
              <a:t>? </a:t>
            </a:r>
            <a:r>
              <a:rPr lang="es-AR" sz="1600" dirty="0">
                <a:solidFill>
                  <a:schemeClr val="tx1">
                    <a:lumMod val="75000"/>
                    <a:lumOff val="25000"/>
                  </a:schemeClr>
                </a:solidFill>
                <a:latin typeface="Georgia Pro Light" panose="020B0604020202020204" pitchFamily="18" charset="0"/>
              </a:rPr>
              <a:t>¿Qué misterio redimía su alma cuando me consentía con avergonzada ternura, como cualquiera mujer de bien, como Alicia, como todas las que me amaron?” </a:t>
            </a:r>
            <a:endParaRPr lang="en-US" sz="1600" dirty="0">
              <a:solidFill>
                <a:schemeClr val="tx1">
                  <a:lumMod val="75000"/>
                  <a:lumOff val="25000"/>
                </a:schemeClr>
              </a:solidFill>
              <a:latin typeface="Georgia Pro Light" panose="020B0604020202020204" pitchFamily="18" charset="0"/>
            </a:endParaRPr>
          </a:p>
        </p:txBody>
      </p:sp>
    </p:spTree>
    <p:extLst>
      <p:ext uri="{BB962C8B-B14F-4D97-AF65-F5344CB8AC3E}">
        <p14:creationId xmlns:p14="http://schemas.microsoft.com/office/powerpoint/2010/main" val="354915783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39D1-4166-47BC-97EA-0BD7E72CDB11}"/>
              </a:ext>
            </a:extLst>
          </p:cNvPr>
          <p:cNvSpPr>
            <a:spLocks noGrp="1"/>
          </p:cNvSpPr>
          <p:nvPr>
            <p:ph type="title"/>
          </p:nvPr>
        </p:nvSpPr>
        <p:spPr>
          <a:xfrm>
            <a:off x="2590800" y="762000"/>
            <a:ext cx="8915400" cy="1295400"/>
          </a:xfrm>
        </p:spPr>
        <p:txBody>
          <a:bodyPr/>
          <a:lstStyle/>
          <a:p>
            <a:r>
              <a:rPr lang="es-ES" dirty="0"/>
              <a:t>Mi Opinión / Recomendación</a:t>
            </a:r>
            <a:endParaRPr lang="en-US" dirty="0"/>
          </a:p>
        </p:txBody>
      </p:sp>
      <p:sp>
        <p:nvSpPr>
          <p:cNvPr id="3" name="Text Placeholder 2">
            <a:extLst>
              <a:ext uri="{FF2B5EF4-FFF2-40B4-BE49-F238E27FC236}">
                <a16:creationId xmlns:a16="http://schemas.microsoft.com/office/drawing/2014/main" id="{83E66ADA-7C8C-434C-A21C-6AFBC38882F3}"/>
              </a:ext>
            </a:extLst>
          </p:cNvPr>
          <p:cNvSpPr>
            <a:spLocks noGrp="1"/>
          </p:cNvSpPr>
          <p:nvPr>
            <p:ph type="body" idx="1"/>
          </p:nvPr>
        </p:nvSpPr>
        <p:spPr/>
        <p:txBody>
          <a:bodyPr/>
          <a:lstStyle/>
          <a:p>
            <a:r>
              <a:rPr lang="es-ES" dirty="0"/>
              <a:t>Sí, la recomiendo:</a:t>
            </a:r>
            <a:endParaRPr lang="en-US" dirty="0"/>
          </a:p>
        </p:txBody>
      </p:sp>
      <p:sp>
        <p:nvSpPr>
          <p:cNvPr id="4" name="Content Placeholder 3">
            <a:extLst>
              <a:ext uri="{FF2B5EF4-FFF2-40B4-BE49-F238E27FC236}">
                <a16:creationId xmlns:a16="http://schemas.microsoft.com/office/drawing/2014/main" id="{B818AF62-9CE0-48BB-888C-509977E65EA5}"/>
              </a:ext>
            </a:extLst>
          </p:cNvPr>
          <p:cNvSpPr>
            <a:spLocks noGrp="1"/>
          </p:cNvSpPr>
          <p:nvPr>
            <p:ph sz="half" idx="2"/>
          </p:nvPr>
        </p:nvSpPr>
        <p:spPr/>
        <p:txBody>
          <a:bodyPr/>
          <a:lstStyle/>
          <a:p>
            <a:r>
              <a:rPr lang="es-ES" dirty="0"/>
              <a:t>Escritura muy bella</a:t>
            </a:r>
          </a:p>
          <a:p>
            <a:pPr lvl="1"/>
            <a:r>
              <a:rPr lang="es-ES" dirty="0"/>
              <a:t>Descripciones más bonitas que he leído en muchos años</a:t>
            </a:r>
          </a:p>
          <a:p>
            <a:pPr lvl="1"/>
            <a:r>
              <a:rPr lang="es-ES" dirty="0"/>
              <a:t>Diálogo ingenioso</a:t>
            </a:r>
          </a:p>
          <a:p>
            <a:r>
              <a:rPr lang="es-ES" dirty="0"/>
              <a:t>El uso de surrealismo, mágico</a:t>
            </a:r>
          </a:p>
          <a:p>
            <a:r>
              <a:rPr lang="es-ES" dirty="0"/>
              <a:t>Una trama interesante, histórica</a:t>
            </a:r>
          </a:p>
          <a:p>
            <a:r>
              <a:rPr lang="es-ES" dirty="0"/>
              <a:t>Simbolismo profundo</a:t>
            </a:r>
          </a:p>
        </p:txBody>
      </p:sp>
      <p:sp>
        <p:nvSpPr>
          <p:cNvPr id="5" name="Text Placeholder 4">
            <a:extLst>
              <a:ext uri="{FF2B5EF4-FFF2-40B4-BE49-F238E27FC236}">
                <a16:creationId xmlns:a16="http://schemas.microsoft.com/office/drawing/2014/main" id="{DD53F6D5-24A7-44FA-9F3D-2AAA6266692D}"/>
              </a:ext>
            </a:extLst>
          </p:cNvPr>
          <p:cNvSpPr>
            <a:spLocks noGrp="1"/>
          </p:cNvSpPr>
          <p:nvPr>
            <p:ph type="body" sz="quarter" idx="3"/>
          </p:nvPr>
        </p:nvSpPr>
        <p:spPr/>
        <p:txBody>
          <a:bodyPr/>
          <a:lstStyle/>
          <a:p>
            <a:r>
              <a:rPr lang="es-ES" dirty="0"/>
              <a:t>No la recomiendo:</a:t>
            </a:r>
            <a:endParaRPr lang="en-US" dirty="0"/>
          </a:p>
        </p:txBody>
      </p:sp>
      <p:sp>
        <p:nvSpPr>
          <p:cNvPr id="6" name="Content Placeholder 5">
            <a:extLst>
              <a:ext uri="{FF2B5EF4-FFF2-40B4-BE49-F238E27FC236}">
                <a16:creationId xmlns:a16="http://schemas.microsoft.com/office/drawing/2014/main" id="{CC5AC0EC-E656-46F6-87BE-408AC2671C63}"/>
              </a:ext>
            </a:extLst>
          </p:cNvPr>
          <p:cNvSpPr>
            <a:spLocks noGrp="1"/>
          </p:cNvSpPr>
          <p:nvPr>
            <p:ph sz="quarter" idx="4"/>
          </p:nvPr>
        </p:nvSpPr>
        <p:spPr>
          <a:xfrm>
            <a:off x="6172200" y="3132666"/>
            <a:ext cx="5465618" cy="3086019"/>
          </a:xfrm>
        </p:spPr>
        <p:txBody>
          <a:bodyPr/>
          <a:lstStyle/>
          <a:p>
            <a:r>
              <a:rPr lang="es-ES" dirty="0"/>
              <a:t>Los personajes son crueles, crudos, descortés, horribles en todos sentidos</a:t>
            </a:r>
          </a:p>
          <a:p>
            <a:r>
              <a:rPr lang="es-AR" dirty="0"/>
              <a:t>Vocabulario difícil</a:t>
            </a:r>
          </a:p>
          <a:p>
            <a:pPr lvl="1"/>
            <a:r>
              <a:rPr lang="es-AR" dirty="0"/>
              <a:t>Regionalismos Colombianos</a:t>
            </a:r>
          </a:p>
          <a:p>
            <a:pPr lvl="1"/>
            <a:r>
              <a:rPr lang="es-AR" i="1" dirty="0"/>
              <a:t>candongas, talanquera,</a:t>
            </a:r>
            <a:r>
              <a:rPr lang="es-AR" dirty="0"/>
              <a:t> </a:t>
            </a:r>
            <a:r>
              <a:rPr lang="es-AR" i="1" dirty="0"/>
              <a:t>hatajo, </a:t>
            </a:r>
            <a:r>
              <a:rPr lang="es-AR" dirty="0"/>
              <a:t>etc.</a:t>
            </a:r>
          </a:p>
          <a:p>
            <a:r>
              <a:rPr lang="es-AR" dirty="0"/>
              <a:t>(a mí) me aburró a veces</a:t>
            </a:r>
          </a:p>
        </p:txBody>
      </p:sp>
    </p:spTree>
    <p:extLst>
      <p:ext uri="{BB962C8B-B14F-4D97-AF65-F5344CB8AC3E}">
        <p14:creationId xmlns:p14="http://schemas.microsoft.com/office/powerpoint/2010/main" val="168795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1C367-16EF-474B-849D-CE2AAF48D6B7}"/>
              </a:ext>
            </a:extLst>
          </p:cNvPr>
          <p:cNvSpPr>
            <a:spLocks noGrp="1"/>
          </p:cNvSpPr>
          <p:nvPr>
            <p:ph type="title"/>
          </p:nvPr>
        </p:nvSpPr>
        <p:spPr/>
        <p:txBody>
          <a:bodyPr>
            <a:normAutofit/>
          </a:bodyPr>
          <a:lstStyle/>
          <a:p>
            <a:pPr algn="ctr"/>
            <a:r>
              <a:rPr lang="es-ES" sz="4400" dirty="0"/>
              <a:t>¿Preguntas?</a:t>
            </a:r>
            <a:endParaRPr lang="en-US" sz="4400" dirty="0"/>
          </a:p>
        </p:txBody>
      </p:sp>
    </p:spTree>
    <p:extLst>
      <p:ext uri="{BB962C8B-B14F-4D97-AF65-F5344CB8AC3E}">
        <p14:creationId xmlns:p14="http://schemas.microsoft.com/office/powerpoint/2010/main" val="162474522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4047</TotalTime>
  <Words>269</Words>
  <Application>Microsoft Office PowerPoint</Application>
  <PresentationFormat>Widescreen</PresentationFormat>
  <Paragraphs>74</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Georgia Pro Light</vt:lpstr>
      <vt:lpstr>Vapor Trail</vt:lpstr>
      <vt:lpstr>La Vorágine José Eustasio Rivera</vt:lpstr>
      <vt:lpstr>Contexto Histórico</vt:lpstr>
      <vt:lpstr>Resumen Breve</vt:lpstr>
      <vt:lpstr>Temas Principales</vt:lpstr>
      <vt:lpstr>Ejemplo de Descripción</vt:lpstr>
      <vt:lpstr>Ejemplo de Diálogo/Pensamientos</vt:lpstr>
      <vt:lpstr>Mi Opinión / Recomendación</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Vorágine José Eustasio Rivera</dc:title>
  <dc:creator>Josh Pugel</dc:creator>
  <cp:lastModifiedBy>Josh Pugel</cp:lastModifiedBy>
  <cp:revision>32</cp:revision>
  <dcterms:created xsi:type="dcterms:W3CDTF">2019-05-05T03:29:43Z</dcterms:created>
  <dcterms:modified xsi:type="dcterms:W3CDTF">2019-05-07T22:57:26Z</dcterms:modified>
</cp:coreProperties>
</file>